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png" ContentType="image/png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3.xml" ContentType="application/vnd.openxmlformats-officedocument.presentationml.slide+xml"/>
  <Override PartName="/ppt/theme/theme2.xml" ContentType="application/vnd.openxmlformats-officedocument.theme+xml"/>
  <Override PartName="/ppt/theme/theme1.xml" ContentType="application/vnd.openxmlformats-officedocument.them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slides/slide17.xml" ContentType="application/vnd.openxmlformats-officedocument.presentationml.slide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9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2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de-DE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 /><Relationship Id="rId27" Type="http://schemas.openxmlformats.org/officeDocument/2006/relationships/tableStyles" Target="tableStyles.xml" /><Relationship Id="rId28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0177537" name="Platzhalter für Überschrift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44972074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de-DE"/>
              <a:t>10/30/2013</a:t>
            </a:fld>
            <a:endParaRPr lang="de-DE"/>
          </a:p>
        </p:txBody>
      </p:sp>
      <p:sp>
        <p:nvSpPr>
          <p:cNvPr id="1964387706" name="Platzhalter für Folienbild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239655700" name="Platzhalter für Notizen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sp>
        <p:nvSpPr>
          <p:cNvPr id="518615197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08954554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de-DE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8352815" name="Platzhalter für Folienbild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125402728" name="Platzhalter für Notizen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>
              <a:latin typeface="Arial"/>
              <a:cs typeface="Arial"/>
            </a:endParaRPr>
          </a:p>
        </p:txBody>
      </p:sp>
      <p:sp>
        <p:nvSpPr>
          <p:cNvPr id="261408211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6999B8-B6B4-4561-A3CD-BBCDAB9FC9D9}" type="slidenum">
              <a:rPr lang="de-DE"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714481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5222578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8342667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D6A84BD-3A8A-F9E6-ADD6-1823818FE2D6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166038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2103803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6420237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920E73A-5190-5C3F-294B-83AE0B01B353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857738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545353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3426592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569ADD5-AD84-C82F-F44B-2926F72781A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15464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1478295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0015501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70C790D-D55E-3AED-49A8-17DC05D6052B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397498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7934197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2093805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9648AAB-071A-11D1-E2FC-8C8C4A1B612D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434713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2506957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0572960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58FDA66-78C1-831C-57C7-C06043CAC00C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193697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80130061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5223009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A8B9093-BF3E-F4DA-6E08-3395838AED65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0CA2787-F848-0961-3FC1-9D01894D067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279667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1474480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7917843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253FF43-43B8-014F-16B5-F4AAECDAC1DC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654756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5103743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6336161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D0F8387-F6D0-957E-82B0-1AE75B2B2FC9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600933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4798319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9266630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EEE94AA-F7C6-6F55-28FE-FBE9475397C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092639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11218310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2390845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49D5720-F445-103C-179F-9E5F9570F760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698848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6043773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4575550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5813559-90D0-3CF6-12D1-6AAEC4C7A118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466049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3795951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6784557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B9E7E8E-58C5-BCDF-F753-4F00941C07C7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61516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6051668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2671833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32A3625-479A-E650-58C0-CC99DE4D476A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593731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84566102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2853310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19C7166-AF40-7018-8374-E50B15E321FB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424538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8326656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9216083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97F15B9-E69E-765D-4525-1D1CF4D0CD77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063624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3559750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9494901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E653C3B-6DF3-B4D3-95E8-4A4729745F1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188899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301088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9993650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58874E2-F3DA-16A5-B588-A1DE800E7530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556228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89748454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8499617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896C356-4530-8534-1539-A11AC3F7D5A4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9705425" name="Title 1"/>
          <p:cNvSpPr>
            <a:spLocks noGrp="1"/>
          </p:cNvSpPr>
          <p:nvPr>
            <p:ph type="ctrTitle"/>
          </p:nvPr>
        </p:nvSpPr>
        <p:spPr bwMode="auto">
          <a:xfrm>
            <a:off x="1523999" y="1122362"/>
            <a:ext cx="9144000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459536398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3999" y="3602037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/>
              <a:t>Click to edit Master subtitle style</a:t>
            </a:r>
            <a:endParaRPr/>
          </a:p>
        </p:txBody>
      </p:sp>
      <p:sp>
        <p:nvSpPr>
          <p:cNvPr id="618066401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861162684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57981854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520504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936853711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37938842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213529082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4977706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6477076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899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464882150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198" y="365125"/>
            <a:ext cx="7734299" cy="5811838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64224528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500375642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8576066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795290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2740672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192219990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2100334242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5514155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8426975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4677434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844345673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343343583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14044652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613154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814270261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198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32871911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917417692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1257750451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8608960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205887" name="Title 1"/>
          <p:cNvSpPr>
            <a:spLocks noGrp="1"/>
          </p:cNvSpPr>
          <p:nvPr>
            <p:ph type="title"/>
          </p:nvPr>
        </p:nvSpPr>
        <p:spPr bwMode="auto">
          <a:xfrm>
            <a:off x="839787" y="365125"/>
            <a:ext cx="10515600" cy="1325562"/>
          </a:xfrm>
        </p:spPr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20002449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9" y="1681162"/>
            <a:ext cx="5157785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1760787598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9" y="2505074"/>
            <a:ext cx="5157785" cy="3684587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136816078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2"/>
            <a:ext cx="5183187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637581427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7" cy="3684587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2063890253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499734304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571040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933892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499766217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1933891192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83119704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3337207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128618198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93991258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6495155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6904014" name="Content Placeholder 2"/>
          <p:cNvSpPr>
            <a:spLocks noGrp="1"/>
          </p:cNvSpPr>
          <p:nvPr>
            <p:ph idx="1"/>
          </p:nvPr>
        </p:nvSpPr>
        <p:spPr bwMode="auto">
          <a:xfrm>
            <a:off x="5183187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78248131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5066638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1848259391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4908075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9087963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263425646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7" y="987425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/>
              <a:t>Click icon to add picture</a:t>
            </a:r>
            <a:endParaRPr/>
          </a:p>
        </p:txBody>
      </p:sp>
      <p:sp>
        <p:nvSpPr>
          <p:cNvPr id="1277186689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172941435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1235164681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08805446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7248161" name="Title Placeholder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4844320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19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1018605531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19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/>
              <a:t>01.11.2013</a:t>
            </a:fld>
            <a:endParaRPr/>
          </a:p>
        </p:txBody>
      </p:sp>
      <p:sp>
        <p:nvSpPr>
          <p:cNvPr id="535650581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59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0973435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perplexity.ai/" TargetMode="External"/><Relationship Id="rId4" Type="http://schemas.openxmlformats.org/officeDocument/2006/relationships/hyperlink" Target="https://www.scienceos.ai/" TargetMode="Externa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youtube.com/watch?v=1H3xQaf7BFI" TargetMode="Externa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youtube.com/watch?v=h3JfOxx6Hh4" TargetMode="External"/><Relationship Id="rId4" Type="http://schemas.openxmlformats.org/officeDocument/2006/relationships/hyperlink" Target="https://www.inc.com/phil-rosen/ai-stock-market-economy-outlook-openai-nvidia-amd-wall-street-investors/91249716" TargetMode="External"/><Relationship Id="rId5" Type="http://schemas.openxmlformats.org/officeDocument/2006/relationships/image" Target="../media/image7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playlist?list=PLZHQObOWTQDNU6R1_67000Dx_ZCJB-3pi" TargetMode="External"/><Relationship Id="rId4" Type="http://schemas.openxmlformats.org/officeDocument/2006/relationships/hyperlink" Target="https://www.youtube.com/watch?v=MsqL9fzOzXU" TargetMode="External"/><Relationship Id="rId5" Type="http://schemas.openxmlformats.org/officeDocument/2006/relationships/hyperlink" Target="https://karpathy.ai/zero-to-hero.html" TargetMode="Externa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youtube.com/watch?v=4ys3Z7_5nn8" TargetMode="Externa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5uQopUq4DeM" TargetMode="Externa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3714291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Übersicht LLM</a:t>
            </a:r>
            <a:endParaRPr lang="de-DE"/>
          </a:p>
        </p:txBody>
      </p:sp>
      <p:sp>
        <p:nvSpPr>
          <p:cNvPr id="1008533571" name="Untertitel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970567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Embeddings</a:t>
            </a:r>
            <a:endParaRPr/>
          </a:p>
        </p:txBody>
      </p:sp>
      <p:sp>
        <p:nvSpPr>
          <p:cNvPr id="987483929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838198" y="1825625"/>
            <a:ext cx="3995345" cy="4351338"/>
          </a:xfrm>
        </p:spPr>
        <p:txBody>
          <a:bodyPr/>
          <a:lstStyle/>
          <a:p>
            <a:pPr>
              <a:defRPr/>
            </a:pPr>
            <a:r>
              <a:rPr/>
              <a:t>Embeddings folgen einem bestimmten Prinzip</a:t>
            </a:r>
            <a:endParaRPr/>
          </a:p>
          <a:p>
            <a:pPr>
              <a:defRPr/>
            </a:pPr>
            <a:r>
              <a:rPr/>
              <a:t>Der Unterschied zwischen Mann und Frau entspricht etwa dem Unterschied zwischen Vater und Mutter</a:t>
            </a:r>
            <a:endParaRPr/>
          </a:p>
          <a:p>
            <a:pPr>
              <a:defRPr/>
            </a:pPr>
            <a:r>
              <a:rPr/>
              <a:t>Jede Dimension der Embedding Matrix beschreibt eine Eigenschaft, wie das Geschlecht, Farbe, Größe, ...</a:t>
            </a:r>
            <a:endParaRPr/>
          </a:p>
        </p:txBody>
      </p:sp>
      <p:pic>
        <p:nvPicPr>
          <p:cNvPr id="479743866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4937454" y="2043545"/>
            <a:ext cx="7048459" cy="3575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308147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Self-Attention</a:t>
            </a:r>
            <a:endParaRPr/>
          </a:p>
        </p:txBody>
      </p:sp>
      <p:pic>
        <p:nvPicPr>
          <p:cNvPr id="1954053026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1733590" y="1337582"/>
            <a:ext cx="9362167" cy="5335112"/>
          </a:xfrm>
          <a:prstGeom prst="rect">
            <a:avLst/>
          </a:prstGeom>
        </p:spPr>
      </p:pic>
      <p:sp>
        <p:nvSpPr>
          <p:cNvPr id="356758402" name=""/>
          <p:cNvSpPr/>
          <p:nvPr/>
        </p:nvSpPr>
        <p:spPr bwMode="auto">
          <a:xfrm rot="0" flipH="0" flipV="0">
            <a:off x="2305090" y="1610590"/>
            <a:ext cx="2857499" cy="4675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/>
              <a:t>Query-&gt;</a:t>
            </a:r>
            <a:r>
              <a:rPr/>
              <a:t>Zusammenhänge</a:t>
            </a:r>
            <a:endParaRPr/>
          </a:p>
        </p:txBody>
      </p:sp>
      <p:sp>
        <p:nvSpPr>
          <p:cNvPr id="1929218296" name=""/>
          <p:cNvSpPr/>
          <p:nvPr/>
        </p:nvSpPr>
        <p:spPr bwMode="auto">
          <a:xfrm rot="0" flipH="0" flipV="0">
            <a:off x="1854817" y="2317171"/>
            <a:ext cx="2857497" cy="471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/>
              <a:t>Key-&gt;Wortbedeutung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347884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Cross-Attention</a:t>
            </a:r>
            <a:endParaRPr/>
          </a:p>
        </p:txBody>
      </p:sp>
      <p:pic>
        <p:nvPicPr>
          <p:cNvPr id="1532056058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1421863" y="1330562"/>
            <a:ext cx="9687729" cy="5463360"/>
          </a:xfrm>
          <a:prstGeom prst="rect">
            <a:avLst/>
          </a:prstGeom>
        </p:spPr>
      </p:pic>
      <p:sp>
        <p:nvSpPr>
          <p:cNvPr id="1479598411" name=""/>
          <p:cNvSpPr/>
          <p:nvPr/>
        </p:nvSpPr>
        <p:spPr bwMode="auto">
          <a:xfrm rot="0" flipH="0" flipV="0">
            <a:off x="1872134" y="1939634"/>
            <a:ext cx="2857497" cy="46758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/>
              <a:t>Query-&gt;</a:t>
            </a:r>
            <a:r>
              <a:rPr/>
              <a:t>Ausgangssprache</a:t>
            </a:r>
            <a:endParaRPr/>
          </a:p>
        </p:txBody>
      </p:sp>
      <p:sp>
        <p:nvSpPr>
          <p:cNvPr id="597584120" name=""/>
          <p:cNvSpPr/>
          <p:nvPr/>
        </p:nvSpPr>
        <p:spPr bwMode="auto">
          <a:xfrm rot="0" flipH="0" flipV="0">
            <a:off x="1421863" y="2646216"/>
            <a:ext cx="2857497" cy="471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/>
              <a:t>Key-&gt;Zielsprache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93225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Attention Layer + MLP</a:t>
            </a:r>
            <a:r>
              <a:rPr/>
              <a:t> (Attention Head)</a:t>
            </a:r>
            <a:endParaRPr/>
          </a:p>
        </p:txBody>
      </p:sp>
      <p:pic>
        <p:nvPicPr>
          <p:cNvPr id="252409516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1530927" y="1643518"/>
            <a:ext cx="8825304" cy="5029176"/>
          </a:xfrm>
          <a:prstGeom prst="rect">
            <a:avLst/>
          </a:prstGeom>
        </p:spPr>
      </p:pic>
      <p:sp>
        <p:nvSpPr>
          <p:cNvPr id="1925952741" name=""/>
          <p:cNvSpPr/>
          <p:nvPr/>
        </p:nvSpPr>
        <p:spPr bwMode="auto">
          <a:xfrm rot="0" flipH="0" flipV="0">
            <a:off x="1770" y="4797133"/>
            <a:ext cx="2857496" cy="46758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/>
              <a:t>Kontext zwischen Worten</a:t>
            </a:r>
            <a:endParaRPr/>
          </a:p>
        </p:txBody>
      </p:sp>
      <p:sp>
        <p:nvSpPr>
          <p:cNvPr id="237135499" name=""/>
          <p:cNvSpPr/>
          <p:nvPr/>
        </p:nvSpPr>
        <p:spPr bwMode="auto">
          <a:xfrm rot="0" flipH="0" flipV="0">
            <a:off x="1002760" y="5711533"/>
            <a:ext cx="2857496" cy="60960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/>
              <a:t>Verknüpfung zwischen Informationen „Wissen“</a:t>
            </a:r>
            <a:endParaRPr/>
          </a:p>
        </p:txBody>
      </p:sp>
      <p:cxnSp>
        <p:nvCxnSpPr>
          <p:cNvPr id="236917505" name=""/>
          <p:cNvCxnSpPr>
            <a:stCxn id="1925952741" idx="0"/>
          </p:cNvCxnSpPr>
          <p:nvPr/>
        </p:nvCxnSpPr>
        <p:spPr bwMode="auto">
          <a:xfrm rot="16199969" flipH="0" flipV="0">
            <a:off x="1350536" y="3288403"/>
            <a:ext cx="1588712" cy="1428748"/>
          </a:xfrm>
          <a:prstGeom prst="line">
            <a:avLst/>
          </a:prstGeom>
          <a:ln w="38099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9986935" name=""/>
          <p:cNvCxnSpPr>
            <a:stCxn id="237135499" idx="0"/>
          </p:cNvCxnSpPr>
          <p:nvPr/>
        </p:nvCxnSpPr>
        <p:spPr bwMode="auto">
          <a:xfrm rot="16199969" flipH="0" flipV="0">
            <a:off x="2584855" y="4559021"/>
            <a:ext cx="999165" cy="1305858"/>
          </a:xfrm>
          <a:prstGeom prst="line">
            <a:avLst/>
          </a:prstGeom>
          <a:ln w="38099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453853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Output</a:t>
            </a:r>
            <a:endParaRPr/>
          </a:p>
        </p:txBody>
      </p:sp>
      <p:pic>
        <p:nvPicPr>
          <p:cNvPr id="292426075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1941409" y="1394373"/>
            <a:ext cx="8190591" cy="5370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042294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LLM Generell</a:t>
            </a:r>
            <a:endParaRPr/>
          </a:p>
        </p:txBody>
      </p:sp>
      <p:sp>
        <p:nvSpPr>
          <p:cNvPr id="717835202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Generische LLM wie ChatGTP, Mistral</a:t>
            </a:r>
            <a:r>
              <a:rPr/>
              <a:t>, Claude, Gemini, ...</a:t>
            </a:r>
            <a:endParaRPr/>
          </a:p>
          <a:p>
            <a:pPr lvl="1">
              <a:defRPr/>
            </a:pPr>
            <a:r>
              <a:rPr/>
              <a:t>Sollen die Anwender mit den Antworten glücklich machen</a:t>
            </a:r>
            <a:endParaRPr/>
          </a:p>
          <a:p>
            <a:pPr lvl="1">
              <a:defRPr/>
            </a:pPr>
            <a:r>
              <a:rPr/>
              <a:t>Antworten müssen immer hinterfragt werden</a:t>
            </a:r>
            <a:endParaRPr/>
          </a:p>
          <a:p>
            <a:pPr lvl="0">
              <a:defRPr/>
            </a:pPr>
            <a:r>
              <a:rPr lang="de-DE" sz="21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3" tooltip=""/>
              </a:rPr>
              <a:t>https://www.perplexity.ai/</a:t>
            </a:r>
            <a:endParaRPr/>
          </a:p>
          <a:p>
            <a:pPr lvl="1">
              <a:defRPr/>
            </a:pPr>
            <a:r>
              <a:rPr/>
              <a:t>Gibt Quellen zu Aussagen an. Quellen können jedoch subjektive Präsentationen sein.</a:t>
            </a:r>
            <a:endParaRPr/>
          </a:p>
          <a:p>
            <a:pPr lvl="0">
              <a:defRPr/>
            </a:pPr>
            <a:r>
              <a:rPr lang="de-DE" sz="21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4" tooltip=""/>
              </a:rPr>
              <a:t>https://www.scienceos.ai/</a:t>
            </a:r>
            <a:endParaRPr/>
          </a:p>
          <a:p>
            <a:pPr lvl="1">
              <a:defRPr/>
            </a:pPr>
            <a:r>
              <a:rPr/>
              <a:t>Trainiert mit wissenschaftlichen Artikeln. Gibt für alles peer-reviewed Quellen.</a:t>
            </a:r>
            <a:endParaRPr/>
          </a:p>
          <a:p>
            <a:pPr lvl="0">
              <a:defRPr/>
            </a:pPr>
            <a:r>
              <a:rPr/>
              <a:t>Wenn man will, lassen sich zuverlässige Quellen trainieren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716479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Warum GPU?</a:t>
            </a:r>
            <a:endParaRPr/>
          </a:p>
        </p:txBody>
      </p:sp>
      <p:sp>
        <p:nvSpPr>
          <p:cNvPr id="784583569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Moderne 3D Grafikkarten sind Optimiert um 3D Grafiken zu erstellen</a:t>
            </a:r>
            <a:endParaRPr/>
          </a:p>
          <a:p>
            <a:pPr lvl="0">
              <a:defRPr/>
            </a:pPr>
            <a:r>
              <a:rPr/>
              <a:t>Alle Operationen lassen sich mathematisch als Matrixmultiplikation darstellen</a:t>
            </a:r>
            <a:endParaRPr/>
          </a:p>
          <a:p>
            <a:pPr lvl="1">
              <a:defRPr/>
            </a:pPr>
            <a:r>
              <a:rPr/>
              <a:t>Drehmatrix, Verschiebematrix, Skaliermatrix, ...</a:t>
            </a:r>
            <a:endParaRPr/>
          </a:p>
          <a:p>
            <a:pPr lvl="0">
              <a:defRPr/>
            </a:pPr>
            <a:r>
              <a:rPr/>
              <a:t>Die Operationen hinter dem LLM sind ebenfalls Matrixmultiplikationen</a:t>
            </a:r>
            <a:endParaRPr/>
          </a:p>
          <a:p>
            <a:pPr lvl="0">
              <a:defRPr/>
            </a:pPr>
            <a:endParaRPr/>
          </a:p>
          <a:p>
            <a:pPr lvl="0">
              <a:defRPr/>
            </a:pPr>
            <a:r>
              <a:rPr/>
              <a:t>GPU Kostenexplosion &amp; Schmuggel </a:t>
            </a:r>
            <a:r>
              <a:rPr lang="de-DE" sz="21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3" tooltip=""/>
              </a:rPr>
              <a:t>https://www.youtube.com/watch?v=1H3xQaf7BFI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958010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OpenAI, MS, NVIDIA &amp; Co. Kreiswichs</a:t>
            </a:r>
            <a:endParaRPr/>
          </a:p>
        </p:txBody>
      </p:sp>
      <p:sp>
        <p:nvSpPr>
          <p:cNvPr id="657689500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Erklärung: </a:t>
            </a:r>
            <a:r>
              <a:rPr lang="de-DE" sz="21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3" tooltip=""/>
              </a:rPr>
              <a:t>https://www.youtube.com/watch?v=h3JfOxx6Hh4</a:t>
            </a:r>
            <a:endParaRPr/>
          </a:p>
          <a:p>
            <a:pPr>
              <a:defRPr/>
            </a:pPr>
            <a:r>
              <a:rPr/>
              <a:t>Bild: </a:t>
            </a:r>
            <a:r>
              <a:rPr lang="de-DE" sz="21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4" tooltip=""/>
              </a:rPr>
              <a:t>https://www.inc.com/phil-rosen/ai-stock-market-economy-outlook-openai-nvidia-amd-wall-street-investors/91249716</a:t>
            </a:r>
            <a:endParaRPr/>
          </a:p>
          <a:p>
            <a:pPr>
              <a:defRPr/>
            </a:pPr>
            <a:endParaRPr/>
          </a:p>
        </p:txBody>
      </p:sp>
      <p:pic>
        <p:nvPicPr>
          <p:cNvPr id="1831339642" name=""/>
          <p:cNvPicPr>
            <a:picLocks noChangeAspect="1"/>
          </p:cNvPicPr>
          <p:nvPr/>
        </p:nvPicPr>
        <p:blipFill rotWithShape="1">
          <a:blip r:embed="rId5"/>
          <a:stretch/>
        </p:blipFill>
        <p:spPr bwMode="auto">
          <a:xfrm flipH="0" flipV="0">
            <a:off x="2558779" y="2457190"/>
            <a:ext cx="7074436" cy="4048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649330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Agenten</a:t>
            </a:r>
            <a:endParaRPr/>
          </a:p>
        </p:txBody>
      </p:sp>
      <p:sp>
        <p:nvSpPr>
          <p:cNvPr id="441830791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LLM können nur mit Sprache umgehen, kommt ein Frage zu Mathe wird ein entsprechendes Untermodul aufgerufen</a:t>
            </a:r>
            <a:endParaRPr/>
          </a:p>
          <a:p>
            <a:pPr>
              <a:defRPr/>
            </a:pPr>
            <a:r>
              <a:rPr/>
              <a:t>Angepasste </a:t>
            </a:r>
            <a:r>
              <a:rPr/>
              <a:t>KI-Modelle oder nicht-KI Anwendungen, um Aufgaben zu lösen, welche nichts mit Sprache zu tun haben</a:t>
            </a:r>
            <a:endParaRPr/>
          </a:p>
          <a:p>
            <a:pPr>
              <a:defRPr/>
            </a:pPr>
            <a:r>
              <a:rPr/>
              <a:t>Integration von Bilderstellung in LLM</a:t>
            </a:r>
            <a:endParaRPr/>
          </a:p>
          <a:p>
            <a:pPr>
              <a:defRPr/>
            </a:pPr>
            <a:r>
              <a:rPr/>
              <a:t>LLM dient als </a:t>
            </a:r>
            <a:r>
              <a:rPr/>
              <a:t>HMI, um andere Funktionen zu bedienen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50686591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4753148" y="1690687"/>
            <a:ext cx="7389495" cy="5143500"/>
          </a:xfrm>
          <a:prstGeom prst="rect">
            <a:avLst/>
          </a:prstGeom>
        </p:spPr>
      </p:pic>
      <p:sp>
        <p:nvSpPr>
          <p:cNvPr id="191757633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3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Model Context Protocol</a:t>
            </a:r>
            <a:r>
              <a:rPr/>
              <a:t> (MCP)</a:t>
            </a:r>
            <a:endParaRPr/>
          </a:p>
        </p:txBody>
      </p:sp>
      <p:sp>
        <p:nvSpPr>
          <p:cNvPr id="1352216754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838198" y="1825625"/>
            <a:ext cx="3914948" cy="4351338"/>
          </a:xfrm>
        </p:spPr>
        <p:txBody>
          <a:bodyPr/>
          <a:lstStyle/>
          <a:p>
            <a:pPr>
              <a:defRPr/>
            </a:pPr>
            <a:r>
              <a:rPr/>
              <a:t>Standardisiertes Protokoll, um LLM mit einem Programm kommunizieren zu lassen</a:t>
            </a:r>
            <a:endParaRPr/>
          </a:p>
          <a:p>
            <a:pPr>
              <a:defRPr/>
            </a:pPr>
            <a:r>
              <a:rPr/>
              <a:t>Beispiel in Blender</a:t>
            </a:r>
            <a:endParaRPr/>
          </a:p>
          <a:p>
            <a:pPr>
              <a:defRPr/>
            </a:pPr>
            <a:r>
              <a:rPr/>
              <a:t>Öffnet natürlich viele neue Möglichkeiten für Hintertüren</a:t>
            </a:r>
            <a:endParaRPr/>
          </a:p>
          <a:p>
            <a:pPr>
              <a:defRPr/>
            </a:pPr>
            <a:r>
              <a:rPr/>
              <a:t>Windows </a:t>
            </a:r>
            <a:r>
              <a:rPr/>
              <a:t>Agentic OS</a:t>
            </a:r>
            <a:endParaRPr/>
          </a:p>
        </p:txBody>
      </p:sp>
      <p:pic>
        <p:nvPicPr>
          <p:cNvPr id="1856429314" name="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 flipH="0" flipV="0">
            <a:off x="4684674" y="1314656"/>
            <a:ext cx="7526440" cy="1768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617186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Quellen</a:t>
            </a:r>
            <a:endParaRPr/>
          </a:p>
        </p:txBody>
      </p:sp>
      <p:sp>
        <p:nvSpPr>
          <p:cNvPr id="1642831508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sz="2000"/>
              <a:t>Einfache Übersicht für Nerds die Hintergrundwissen haben wollen: </a:t>
            </a:r>
            <a:r>
              <a:rPr lang="de-DE" sz="2000" b="0" i="0" u="sng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hlinkClick r:id="rId3" tooltip=""/>
              </a:rPr>
              <a:t>https://www.youtube.com/playlist?list=PLZHQObOWTQDNU6R1_67000Dx_ZCJB-3pi</a:t>
            </a:r>
            <a:endParaRPr/>
          </a:p>
          <a:p>
            <a:pPr>
              <a:defRPr/>
            </a:pPr>
            <a:r>
              <a:rPr sz="2000"/>
              <a:t>Noch einfacher für Oma:  </a:t>
            </a:r>
            <a:r>
              <a:rPr lang="de-DE" sz="20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4" tooltip=""/>
              </a:rPr>
              <a:t>https://www.youtube.com/watch?v=MsqL9fzOzXU</a:t>
            </a:r>
            <a:endParaRPr sz="2000"/>
          </a:p>
          <a:p>
            <a:pPr>
              <a:defRPr/>
            </a:pPr>
            <a:endParaRPr sz="2000"/>
          </a:p>
          <a:p>
            <a:pPr>
              <a:defRPr/>
            </a:pPr>
            <a:r>
              <a:rPr sz="2000"/>
              <a:t>Für Selbermacher: </a:t>
            </a:r>
            <a:r>
              <a:rPr lang="de-DE" sz="2000" b="0" i="0" u="sng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hlinkClick r:id="rId5" tooltip=""/>
              </a:rPr>
              <a:t>https://karpathy.ai/zero-to-hero.html</a:t>
            </a:r>
            <a:endParaRPr sz="2000"/>
          </a:p>
          <a:p>
            <a:pPr>
              <a:defRPr/>
            </a:pPr>
            <a:endParaRPr sz="20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896236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Reasoning</a:t>
            </a:r>
            <a:endParaRPr/>
          </a:p>
        </p:txBody>
      </p:sp>
      <p:sp>
        <p:nvSpPr>
          <p:cNvPr id="1322480976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Die Anfrage wird in Teilprobleme zerlegt und diese werden nacheinander und aufeinander aufbauend beantwortet</a:t>
            </a:r>
            <a:endParaRPr/>
          </a:p>
          <a:p>
            <a:pPr lvl="1">
              <a:defRPr/>
            </a:pPr>
            <a:r>
              <a:rPr/>
              <a:t>Erhöht die Qualität der Antworten massiv (subjektives Empfinden)</a:t>
            </a:r>
            <a:endParaRPr/>
          </a:p>
          <a:p>
            <a:pPr lvl="1">
              <a:defRPr/>
            </a:pPr>
            <a:endParaRPr/>
          </a:p>
          <a:p>
            <a:pPr lvl="0">
              <a:defRPr/>
            </a:pPr>
            <a:r>
              <a:rPr lang="de-DE" sz="21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/home/marcel/Dokumente/I want to design an acoustic horn as collimator to bundle ultrasound in air in the range of 30kHz to 100kHz.docx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328558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Fazit</a:t>
            </a:r>
            <a:endParaRPr/>
          </a:p>
        </p:txBody>
      </p:sp>
      <p:sp>
        <p:nvSpPr>
          <p:cNvPr id="507651450" name="Content Placeholder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/>
              <a:t>LLM sind keine intelligenten Systeme, die verstehen was der Nutzer will</a:t>
            </a:r>
            <a:endParaRPr/>
          </a:p>
          <a:p>
            <a:pPr>
              <a:defRPr/>
            </a:pPr>
            <a:r>
              <a:rPr/>
              <a:t>LLM basieren auf statistischer Wortvorhersage</a:t>
            </a:r>
            <a:endParaRPr/>
          </a:p>
          <a:p>
            <a:pPr>
              <a:defRPr/>
            </a:pPr>
            <a:r>
              <a:rPr/>
              <a:t>Die Rechenoperationen im Attention Layer erlauben theoretisch eine Beschreibung von menschlicher Sprache (Worte) in Computersprache (Zahlen)</a:t>
            </a:r>
            <a:endParaRPr/>
          </a:p>
          <a:p>
            <a:pPr lvl="1">
              <a:defRPr/>
            </a:pPr>
            <a:r>
              <a:rPr/>
              <a:t>Es ist eine Blackbox</a:t>
            </a:r>
            <a:endParaRPr/>
          </a:p>
          <a:p>
            <a:pPr lvl="1">
              <a:defRPr/>
            </a:pPr>
            <a:r>
              <a:rPr/>
              <a:t>Es gibt Forschungsprojekte, die versuchen zu erklären wie diese Zahlen zustande kommen</a:t>
            </a:r>
            <a:endParaRPr/>
          </a:p>
          <a:p>
            <a:pPr lvl="1">
              <a:defRPr/>
            </a:pPr>
            <a:r>
              <a:rPr/>
              <a:t>Wir sind also an einem Punkt, an dem wir durch Zufall richtig gute Modelle haben, und versuchen diese jetzt zu verstehen</a:t>
            </a:r>
            <a:endParaRPr/>
          </a:p>
          <a:p>
            <a:pPr lvl="0">
              <a:defRPr/>
            </a:pPr>
            <a:r>
              <a:rPr/>
              <a:t>Die Ausgabe von LLM klingen toll, haben aber keinen Inhalt. Gerade wenn es um Meinungen geht.</a:t>
            </a:r>
            <a:endParaRPr/>
          </a:p>
          <a:p>
            <a:pPr lvl="0">
              <a:defRPr/>
            </a:pPr>
            <a:r>
              <a:rPr/>
              <a:t>Ein LLM hat das gesamt Wissen der Menschheit in sich, daher können wie Resultate ähnlich wie Suchmaschinenergebnisse gesehen werden</a:t>
            </a:r>
            <a:endParaRPr/>
          </a:p>
          <a:p>
            <a:pPr lvl="0">
              <a:defRPr/>
            </a:pPr>
            <a:r>
              <a:rPr/>
              <a:t>LLM ist ein Werkzeug, welches, wie alle Werkzeuge, richtig benutzt werden muss</a:t>
            </a:r>
            <a:endParaRPr/>
          </a:p>
          <a:p>
            <a:pPr lvl="0">
              <a:defRPr/>
            </a:pPr>
            <a:r>
              <a:rPr lang="de-DE" sz="19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3" tooltip=""/>
              </a:rPr>
              <a:t>https://www.youtube.com/watch?v=4ys3Z7_5nn8</a:t>
            </a:r>
            <a:endParaRPr/>
          </a:p>
          <a:p>
            <a:pPr marL="0" lvl="0" indent="0">
              <a:buFont typeface="Arial"/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845242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Motivation</a:t>
            </a:r>
            <a:endParaRPr/>
          </a:p>
        </p:txBody>
      </p:sp>
      <p:sp>
        <p:nvSpPr>
          <p:cNvPr id="26703335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Textvervollständigung</a:t>
            </a:r>
            <a:endParaRPr/>
          </a:p>
          <a:p>
            <a:pPr>
              <a:defRPr/>
            </a:pPr>
            <a:r>
              <a:rPr/>
              <a:t>Weiterführung von Schreibprompts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337113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Training</a:t>
            </a:r>
            <a:r>
              <a:rPr/>
              <a:t> Schritt 1</a:t>
            </a:r>
            <a:endParaRPr/>
          </a:p>
        </p:txBody>
      </p:sp>
      <p:sp>
        <p:nvSpPr>
          <p:cNvPr id="1492823587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Es wird ein Text Wort für Wort in das Modell gegeben mit dem Ziel, dass die Ausgabe das tatsächlich folgende Wort ist.</a:t>
            </a:r>
            <a:endParaRPr/>
          </a:p>
          <a:p>
            <a:pPr>
              <a:defRPr/>
            </a:pPr>
            <a:endParaRPr/>
          </a:p>
        </p:txBody>
      </p:sp>
      <p:pic>
        <p:nvPicPr>
          <p:cNvPr id="733234679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3067090" y="2597317"/>
            <a:ext cx="6840640" cy="3470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154163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Training Schritt 2</a:t>
            </a:r>
            <a:endParaRPr/>
          </a:p>
        </p:txBody>
      </p:sp>
      <p:sp>
        <p:nvSpPr>
          <p:cNvPr id="117721818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Reinforcement Learning </a:t>
            </a:r>
            <a:endParaRPr/>
          </a:p>
          <a:p>
            <a:pPr>
              <a:defRPr/>
            </a:pPr>
            <a:r>
              <a:rPr/>
              <a:t>Mitarbeiter von e</a:t>
            </a:r>
            <a:r>
              <a:rPr/>
              <a:t>xternen Dienstleistern arbeiten mit den Modellen und Bewerten die Ausgaben</a:t>
            </a:r>
            <a:endParaRPr/>
          </a:p>
          <a:p>
            <a:pPr lvl="1">
              <a:defRPr/>
            </a:pPr>
            <a:r>
              <a:rPr lang="de-DE" sz="18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3" tooltip=""/>
              </a:rPr>
              <a:t>https://www.youtube.com/watch?v=5uQopUq4DeM</a:t>
            </a:r>
            <a:endParaRPr/>
          </a:p>
          <a:p>
            <a:pPr lvl="0">
              <a:defRPr/>
            </a:pPr>
            <a:r>
              <a:rPr/>
              <a:t>Problematische Antworten können minimiert werden</a:t>
            </a:r>
            <a:endParaRPr/>
          </a:p>
          <a:p>
            <a:pPr lvl="1">
              <a:defRPr/>
            </a:pPr>
            <a:r>
              <a:rPr/>
              <a:t>Was problematisch ist bestimmt der Auftraggeber</a:t>
            </a:r>
            <a:endParaRPr/>
          </a:p>
          <a:p>
            <a:pPr lvl="0">
              <a:defRPr/>
            </a:pPr>
            <a:r>
              <a:rPr/>
              <a:t>Gute Antworten bekommen einen </a:t>
            </a:r>
            <a:r>
              <a:rPr lang="de-DE" sz="21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👍</a:t>
            </a:r>
            <a:r>
              <a:rPr/>
              <a:t> </a:t>
            </a:r>
            <a:r>
              <a:rPr lang="de-DE" sz="21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und kommen öfter vor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807257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Fertig.</a:t>
            </a:r>
            <a:endParaRPr/>
          </a:p>
        </p:txBody>
      </p:sp>
      <p:sp>
        <p:nvSpPr>
          <p:cNvPr id="1112992032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Langsames Training</a:t>
            </a:r>
            <a:endParaRPr/>
          </a:p>
          <a:p>
            <a:pPr>
              <a:defRPr/>
            </a:pPr>
            <a:r>
              <a:rPr/>
              <a:t>Algorithmen schlecht zu parallelisieren</a:t>
            </a:r>
            <a:endParaRPr/>
          </a:p>
          <a:p>
            <a:pPr>
              <a:defRPr/>
            </a:pPr>
            <a:r>
              <a:rPr/>
              <a:t>Lösung: Transformer</a:t>
            </a:r>
            <a:endParaRPr/>
          </a:p>
          <a:p>
            <a:pPr lvl="1">
              <a:defRPr/>
            </a:pPr>
            <a:r>
              <a:rPr/>
              <a:t>Attent</a:t>
            </a:r>
            <a:r>
              <a:rPr/>
              <a:t>ion Layer</a:t>
            </a:r>
            <a:endParaRPr/>
          </a:p>
          <a:p>
            <a:pPr lvl="1">
              <a:defRPr/>
            </a:pPr>
            <a:r>
              <a:rPr/>
              <a:t>GPT = </a:t>
            </a:r>
            <a:r>
              <a:rPr lang="de-DE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Generative Pretrained Transformer</a:t>
            </a:r>
            <a:endParaRPr/>
          </a:p>
          <a:p>
            <a:pPr lvl="0">
              <a:defRPr/>
            </a:pPr>
            <a:r>
              <a:rPr/>
              <a:t>Erste LLM-Versuche haben tatsächlich so funktioniert, GTP basiert jedoch auf dem neuen Transformer-Ansatz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978513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Attention Layer</a:t>
            </a:r>
            <a:endParaRPr/>
          </a:p>
        </p:txBody>
      </p:sp>
      <p:sp>
        <p:nvSpPr>
          <p:cNvPr id="270131112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Voraussetzung</a:t>
            </a:r>
            <a:endParaRPr/>
          </a:p>
          <a:p>
            <a:pPr lvl="1">
              <a:defRPr/>
            </a:pPr>
            <a:r>
              <a:rPr/>
              <a:t>Keine Worte, nur Zahlen</a:t>
            </a:r>
            <a:endParaRPr/>
          </a:p>
          <a:p>
            <a:pPr lvl="1">
              <a:defRPr/>
            </a:pPr>
            <a:endParaRPr/>
          </a:p>
          <a:p>
            <a:pPr lvl="0">
              <a:defRPr/>
            </a:pPr>
            <a:r>
              <a:rPr/>
              <a:t>Ablauf</a:t>
            </a:r>
            <a:endParaRPr/>
          </a:p>
          <a:p>
            <a:pPr lvl="1">
              <a:defRPr/>
            </a:pPr>
            <a:r>
              <a:rPr/>
              <a:t>Worte in Zahlen umwandeln (Token)</a:t>
            </a:r>
            <a:endParaRPr/>
          </a:p>
          <a:p>
            <a:pPr lvl="1">
              <a:defRPr/>
            </a:pPr>
            <a:r>
              <a:rPr/>
              <a:t>Ganz viele Matrizen multiplizieren</a:t>
            </a:r>
            <a:endParaRPr/>
          </a:p>
          <a:p>
            <a:pPr lvl="1">
              <a:defRPr/>
            </a:pPr>
            <a:r>
              <a:rPr/>
              <a:t>Resultierendes Array (Embedding) in Wort umwandeln und ausgeben</a:t>
            </a:r>
            <a:endParaRPr/>
          </a:p>
          <a:p>
            <a:pPr lvl="1">
              <a:defRPr/>
            </a:pPr>
            <a:r>
              <a:rPr/>
              <a:t>Solange wiederholen bis die Antwort fertig ist</a:t>
            </a:r>
            <a:endParaRPr/>
          </a:p>
          <a:p>
            <a:pPr lvl="1">
              <a:defRPr/>
            </a:pPr>
            <a:endParaRPr/>
          </a:p>
          <a:p>
            <a:pPr lvl="0">
              <a:defRPr/>
            </a:pPr>
            <a:r>
              <a:rPr/>
              <a:t>Der komplette Text wird in einem abgearbeitet anstatt Wort für Wort</a:t>
            </a:r>
            <a:endParaRPr/>
          </a:p>
          <a:p>
            <a:pPr lvl="0">
              <a:defRPr/>
            </a:pPr>
            <a:r>
              <a:rPr/>
              <a:t>Es wird mehrfach parallel Berechnet, um aus verschiedenen Outputs einen gemeinsamen, finalen Output zu berechnen</a:t>
            </a:r>
            <a:endParaRPr/>
          </a:p>
          <a:p>
            <a:pPr lvl="0">
              <a:defRPr/>
            </a:pPr>
            <a:r>
              <a:rPr/>
              <a:t>Erlaubt den Schritt von Textvervollständigung zu Antwort-auf-Frage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559060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3300" b="0" i="0" u="none" strike="noStrike" cap="none" spc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Attention Layer</a:t>
            </a:r>
            <a:endParaRPr sz="3300"/>
          </a:p>
        </p:txBody>
      </p:sp>
      <p:sp>
        <p:nvSpPr>
          <p:cNvPr id="2124184249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Mathematisch gesehen. [Array Größen bei GPT 3]</a:t>
            </a:r>
            <a:endParaRPr/>
          </a:p>
          <a:p>
            <a:pPr>
              <a:defRPr/>
            </a:pPr>
            <a:r>
              <a:rPr/>
              <a:t>Input: </a:t>
            </a:r>
            <a:r>
              <a:rPr/>
              <a:t>Embedding E [12288 x 50257]</a:t>
            </a:r>
            <a:endParaRPr/>
          </a:p>
          <a:p>
            <a:pPr lvl="0">
              <a:defRPr/>
            </a:pPr>
            <a:r>
              <a:rPr/>
              <a:t>Key K [128 x 12288] „Beschreibung eines Parameters“</a:t>
            </a:r>
            <a:endParaRPr/>
          </a:p>
          <a:p>
            <a:pPr lvl="0">
              <a:defRPr/>
            </a:pPr>
            <a:r>
              <a:rPr/>
              <a:t>Query Q [128 x 12288] „Abfrage für einen Parameter“ </a:t>
            </a:r>
            <a:endParaRPr/>
          </a:p>
          <a:p>
            <a:pPr>
              <a:defRPr/>
            </a:pPr>
            <a:r>
              <a:rPr/>
              <a:t>Value V „Bedeutung eines Wortes“</a:t>
            </a:r>
            <a:endParaRPr/>
          </a:p>
          <a:p>
            <a:pPr lvl="1">
              <a:defRPr/>
            </a:pPr>
            <a:r>
              <a:rPr/>
              <a:t>Vdown [128 x 12288] und Vup [12288 x 128] um Matrixmultiplikationen im Rahmen zu halten</a:t>
            </a:r>
            <a:endParaRPr/>
          </a:p>
          <a:p>
            <a:pPr lvl="1">
              <a:defRPr/>
            </a:pPr>
            <a:endParaRPr/>
          </a:p>
          <a:p>
            <a:pPr lvl="0">
              <a:defRPr/>
            </a:pPr>
            <a:r>
              <a:rPr/>
              <a:t>Die Zahlen werden alle durch den Trainingsprozess bestimmt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939204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Tokenization &amp; Embedding</a:t>
            </a:r>
            <a:endParaRPr/>
          </a:p>
        </p:txBody>
      </p:sp>
      <p:sp>
        <p:nvSpPr>
          <p:cNvPr id="1168154671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Zur Vereinfachung gehen wir davon aus, dass 1 Wort = 1 Token</a:t>
            </a:r>
            <a:endParaRPr/>
          </a:p>
          <a:p>
            <a:pPr lvl="1">
              <a:defRPr/>
            </a:pPr>
            <a:r>
              <a:rPr/>
              <a:t>Stimmt in der Realität nicht, je nach Sprache auch nicht möglich</a:t>
            </a:r>
            <a:endParaRPr/>
          </a:p>
          <a:p>
            <a:pPr lvl="2">
              <a:defRPr/>
            </a:pPr>
            <a:r>
              <a:rPr/>
              <a:t>Tokenizer -&gt; T oken izer</a:t>
            </a:r>
            <a:endParaRPr/>
          </a:p>
          <a:p>
            <a:pPr lvl="1">
              <a:defRPr/>
            </a:pPr>
            <a:r>
              <a:rPr/>
              <a:t>Zahlen werden nicht als eine Zahl behandelt, sonder können auch getrennt werden</a:t>
            </a:r>
            <a:endParaRPr/>
          </a:p>
          <a:p>
            <a:pPr lvl="2">
              <a:defRPr/>
            </a:pPr>
            <a:r>
              <a:rPr/>
              <a:t>1234 -&gt; 1 234</a:t>
            </a:r>
            <a:endParaRPr/>
          </a:p>
          <a:p>
            <a:pPr lvl="0">
              <a:defRPr/>
            </a:pPr>
            <a:r>
              <a:rPr/>
              <a:t>Jedes Wort wird durch ein 1D Array</a:t>
            </a:r>
            <a:r>
              <a:rPr/>
              <a:t> mit 12288 Zahlen (GPT 3) beschrieben</a:t>
            </a:r>
            <a:endParaRPr/>
          </a:p>
          <a:p>
            <a:pPr lvl="1">
              <a:defRPr/>
            </a:pPr>
            <a:r>
              <a:rPr/>
              <a:t>Das ganze *50257 (Kontextlänge)</a:t>
            </a:r>
            <a:endParaRPr/>
          </a:p>
          <a:p>
            <a:pPr lvl="0">
              <a:defRPr/>
            </a:pPr>
            <a:r>
              <a:rPr/>
              <a:t>Ansätze bei allen Modellen ähnlich, aber genaue Funktion der Tokenization und Größen der Embeddings sind unterschiedlich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ONLYOFFICE/9.1.0.173</Application>
  <PresentationFormat>On-screen Show (4:3)</PresentationFormat>
  <Paragraphs>0</Paragraphs>
  <Slides>21</Slides>
  <Notes>21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12</cp:revision>
  <dcterms:created xsi:type="dcterms:W3CDTF">2012-12-03T06:56:55Z</dcterms:created>
  <dcterms:modified xsi:type="dcterms:W3CDTF">2025-11-25T19:46:07Z</dcterms:modified>
</cp:coreProperties>
</file>